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08" r:id="rId3"/>
    <p:sldMasterId id="2147483721" r:id="rId4"/>
  </p:sldMasterIdLst>
  <p:notesMasterIdLst>
    <p:notesMasterId r:id="rId31"/>
  </p:notesMasterIdLst>
  <p:sldIdLst>
    <p:sldId id="510" r:id="rId5"/>
    <p:sldId id="526" r:id="rId6"/>
    <p:sldId id="542" r:id="rId7"/>
    <p:sldId id="541" r:id="rId8"/>
    <p:sldId id="543" r:id="rId9"/>
    <p:sldId id="544" r:id="rId10"/>
    <p:sldId id="545" r:id="rId11"/>
    <p:sldId id="546" r:id="rId12"/>
    <p:sldId id="547" r:id="rId13"/>
    <p:sldId id="565" r:id="rId14"/>
    <p:sldId id="564" r:id="rId15"/>
    <p:sldId id="552" r:id="rId16"/>
    <p:sldId id="554" r:id="rId17"/>
    <p:sldId id="559" r:id="rId18"/>
    <p:sldId id="555" r:id="rId19"/>
    <p:sldId id="556" r:id="rId20"/>
    <p:sldId id="557" r:id="rId21"/>
    <p:sldId id="563" r:id="rId22"/>
    <p:sldId id="513" r:id="rId23"/>
    <p:sldId id="560" r:id="rId24"/>
    <p:sldId id="514" r:id="rId25"/>
    <p:sldId id="561" r:id="rId26"/>
    <p:sldId id="540" r:id="rId27"/>
    <p:sldId id="566" r:id="rId28"/>
    <p:sldId id="558" r:id="rId29"/>
    <p:sldId id="56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 autoAdjust="0"/>
    <p:restoredTop sz="92282" autoAdjust="0"/>
  </p:normalViewPr>
  <p:slideViewPr>
    <p:cSldViewPr>
      <p:cViewPr varScale="1">
        <p:scale>
          <a:sx n="90" d="100"/>
          <a:sy n="90" d="100"/>
        </p:scale>
        <p:origin x="2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1915-5932-4F00-B577-F9E950D5AD0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AFD9C-5BFB-42C2-B247-35C645834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3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25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8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0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89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48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67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929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5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504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834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57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989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685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322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62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017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71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97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59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64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133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39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38545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7593540" y="6120018"/>
            <a:ext cx="0" cy="553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 descr="FooterTex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22" y="6407150"/>
            <a:ext cx="2081853" cy="152405"/>
          </a:xfrm>
          <a:prstGeom prst="rect">
            <a:avLst/>
          </a:prstGeom>
        </p:spPr>
      </p:pic>
      <p:pic>
        <p:nvPicPr>
          <p:cNvPr id="16" name="Picture 15" descr="bug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ivo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333F48"/>
                </a:solidFill>
              </a:rPr>
              <a:t>The Jackson Laboratory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112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 JAX icon 2nd set - for PPT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6" y="237503"/>
            <a:ext cx="685748" cy="74861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58377" y="5792788"/>
            <a:ext cx="4830987" cy="297435"/>
          </a:xfrm>
        </p:spPr>
        <p:txBody>
          <a:bodyPr anchor="b"/>
          <a:lstStyle>
            <a:lvl1pPr marL="0" indent="0" algn="r">
              <a:spcAft>
                <a:spcPts val="0"/>
              </a:spcAft>
              <a:buFont typeface="Arial"/>
              <a:buNone/>
              <a:defRPr sz="1050"/>
            </a:lvl1pPr>
            <a:lvl2pPr marL="342900" indent="0">
              <a:buNone/>
              <a:defRPr/>
            </a:lvl2pPr>
            <a:lvl3pPr marL="687388" indent="0">
              <a:buFont typeface="Arial"/>
              <a:buNone/>
              <a:defRPr/>
            </a:lvl3pPr>
            <a:lvl4pPr marL="1030288" indent="0">
              <a:buNone/>
              <a:defRPr/>
            </a:lvl4pPr>
            <a:lvl5pPr marL="1258887" indent="0">
              <a:buFont typeface="Arial"/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4933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25401"/>
            <a:ext cx="6883400" cy="68834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200" y="-25400"/>
            <a:ext cx="5491748" cy="68834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717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6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777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1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1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508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8" y="5399091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64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41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289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4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4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07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6827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4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251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8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54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JAX_Logo_Amination-1080p-29_97fps_white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12859"/>
            <a:ext cx="9144000" cy="6858000"/>
          </a:xfrm>
          <a:prstGeom prst="rect">
            <a:avLst/>
          </a:prstGeom>
        </p:spPr>
      </p:pic>
      <p:pic>
        <p:nvPicPr>
          <p:cNvPr id="11" name="Picture 10" descr="Screen Shot 2016-01-21 at 9.41.53 A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77" y="1941388"/>
            <a:ext cx="5092128" cy="32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43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9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10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02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5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74639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600201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9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9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6407152"/>
            <a:ext cx="1561390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8" y="6168809"/>
            <a:ext cx="704041" cy="5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5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bioportal.org/" TargetMode="Externa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recipes.genomespace.org/view/17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Mutation and sequence analysis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76631" y="4844693"/>
            <a:ext cx="5038226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/>
                <a:cs typeface="Arial"/>
              </a:rPr>
              <a:t>Jeffrey Chuang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/>
                <a:cs typeface="Arial"/>
              </a:rPr>
              <a:t>The Jackson Laboratory for Genomic Medicine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May </a:t>
            </a:r>
            <a:r>
              <a:rPr lang="en-US" sz="1600">
                <a:latin typeface="Arial"/>
                <a:cs typeface="Arial"/>
              </a:rPr>
              <a:t>2018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83" y="2647907"/>
            <a:ext cx="2788679" cy="20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dirty="0" err="1"/>
              <a:t>Phylogenetics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96000" y="2286000"/>
            <a:ext cx="2895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Traditional, well-covered topic. 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Tree-building methods</a:t>
            </a:r>
          </a:p>
          <a:p>
            <a:pPr marL="285750" indent="-285750">
              <a:buFontTx/>
              <a:buChar char="•"/>
            </a:pPr>
            <a:r>
              <a:rPr lang="en-US" dirty="0"/>
              <a:t>Distance metrics</a:t>
            </a:r>
          </a:p>
          <a:p>
            <a:pPr marL="285750" indent="-285750">
              <a:buFontTx/>
              <a:buChar char="•"/>
            </a:pPr>
            <a:r>
              <a:rPr lang="en-US" dirty="0"/>
              <a:t>Species evolution</a:t>
            </a:r>
          </a:p>
          <a:p>
            <a:r>
              <a:rPr lang="en-US" sz="2400" dirty="0"/>
              <a:t> </a:t>
            </a:r>
          </a:p>
          <a:p>
            <a:endParaRPr lang="en-US" sz="3000" b="1" i="1" dirty="0">
              <a:solidFill>
                <a:schemeClr val="tx2"/>
              </a:solidFill>
            </a:endParaRP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5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Evolutionar</a:t>
            </a:r>
            <a:r>
              <a:rPr lang="en-US" sz="2800" dirty="0"/>
              <a:t>y sequence analysis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59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The 1000 Genomes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5813644" cy="1814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5200"/>
            <a:ext cx="7620000" cy="1062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57912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1000 Genomes Project Consortium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b="1" dirty="0"/>
              <a:t>491,</a:t>
            </a:r>
            <a:r>
              <a:rPr lang="en-US" dirty="0"/>
              <a:t> 56–65 (2012).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4724400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1000G project identified 1 SNP per 100 nt. 5x whole genome sequencing per individual; 80x in gene regions.</a:t>
            </a:r>
          </a:p>
        </p:txBody>
      </p:sp>
    </p:spTree>
    <p:extLst>
      <p:ext uri="{BB962C8B-B14F-4D97-AF65-F5344CB8AC3E}">
        <p14:creationId xmlns:p14="http://schemas.microsoft.com/office/powerpoint/2010/main" val="213072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Human population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620000" cy="36289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2600" y="5906869"/>
            <a:ext cx="6858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Fu, Q. </a:t>
            </a:r>
            <a:r>
              <a:rPr lang="en-US" sz="1600" i="1" dirty="0"/>
              <a:t>et al.</a:t>
            </a:r>
            <a:r>
              <a:rPr lang="en-US" sz="1600" dirty="0"/>
              <a:t> The genetic history of Ice Age Europe. </a:t>
            </a:r>
            <a:r>
              <a:rPr lang="en-US" sz="1600" i="1" dirty="0"/>
              <a:t>Nature</a:t>
            </a:r>
            <a:r>
              <a:rPr lang="en-US" sz="1600" dirty="0"/>
              <a:t> (2016). doi:10.1038/nature17993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50292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Analysis of polymorphism data allows for detailed reconstruction of population history</a:t>
            </a:r>
          </a:p>
        </p:txBody>
      </p:sp>
    </p:spTree>
    <p:extLst>
      <p:ext uri="{BB962C8B-B14F-4D97-AF65-F5344CB8AC3E}">
        <p14:creationId xmlns:p14="http://schemas.microsoft.com/office/powerpoint/2010/main" val="87414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Cancer Genome Atlas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14</a:t>
            </a:fld>
            <a:endParaRPr lang="en-US" dirty="0">
              <a:solidFill>
                <a:srgbClr val="333F4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6553200" cy="1975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5562600" cy="1713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429000"/>
            <a:ext cx="5410200" cy="16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</p:spPr>
        <p:txBody>
          <a:bodyPr/>
          <a:lstStyle/>
          <a:p>
            <a:r>
              <a:rPr lang="en-US" dirty="0"/>
              <a:t>Mutations in cancer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62200" y="6019800"/>
            <a:ext cx="6504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Lawrence, M. S. </a:t>
            </a:r>
            <a:r>
              <a:rPr lang="en-US" sz="1400" i="1" dirty="0"/>
              <a:t>et al.</a:t>
            </a:r>
            <a:r>
              <a:rPr lang="en-US" sz="1400" dirty="0"/>
              <a:t> </a:t>
            </a:r>
            <a:r>
              <a:rPr lang="en-US" sz="1400" i="1" dirty="0"/>
              <a:t>Nature</a:t>
            </a:r>
            <a:r>
              <a:rPr lang="en-US" sz="1400" dirty="0"/>
              <a:t> </a:t>
            </a:r>
            <a:r>
              <a:rPr lang="en-US" sz="1400" b="1" dirty="0"/>
              <a:t>499,</a:t>
            </a:r>
            <a:r>
              <a:rPr lang="en-US" sz="1400" dirty="0"/>
              <a:t> 214–218 (2013).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3" y="1640925"/>
            <a:ext cx="7770858" cy="35251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51816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Mutation rates vary across different cancer types</a:t>
            </a:r>
          </a:p>
        </p:txBody>
      </p:sp>
    </p:spTree>
    <p:extLst>
      <p:ext uri="{BB962C8B-B14F-4D97-AF65-F5344CB8AC3E}">
        <p14:creationId xmlns:p14="http://schemas.microsoft.com/office/powerpoint/2010/main" val="174570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high-depth sequencing of multiple regions of eyelid skin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2895600" cy="16252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1600200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Representation of mutant clones in normal eyelid skin. </a:t>
            </a:r>
          </a:p>
          <a:p>
            <a:endParaRPr lang="en-US" dirty="0"/>
          </a:p>
          <a:p>
            <a:r>
              <a:rPr lang="en-US" dirty="0" err="1"/>
              <a:t>Martincorena</a:t>
            </a:r>
            <a:r>
              <a:rPr lang="en-US" dirty="0"/>
              <a:t> et al. Science 348:6237 (2015).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45855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Excised human eyelid obtained via cosmetic surgery. 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52800"/>
            <a:ext cx="7262688" cy="11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20676"/>
            <a:ext cx="7988300" cy="1143000"/>
          </a:xfrm>
        </p:spPr>
        <p:txBody>
          <a:bodyPr/>
          <a:lstStyle/>
          <a:p>
            <a:r>
              <a:rPr lang="en-US" sz="2800" dirty="0"/>
              <a:t>Mutations are similar across normal skin and skin cancers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902986"/>
            <a:ext cx="7758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Heat map of rates of each mutation type, depending on the nucleotides upstream and downstream of the mutated base. </a:t>
            </a:r>
          </a:p>
          <a:p>
            <a:r>
              <a:rPr lang="en-US" dirty="0"/>
              <a:t>SCC = squamous cell carcinoma. BCC = basal cell carcinoma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7638"/>
            <a:ext cx="5321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341264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6027" y="1632044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Varscan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8448" y="1632044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SomaticSniper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4712" y="1632044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MuTect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10" y="2650796"/>
            <a:ext cx="2502624" cy="1365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952" y="4424459"/>
            <a:ext cx="3058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>
                <a:solidFill>
                  <a:srgbClr val="2C2A29"/>
                </a:solidFill>
                <a:latin typeface="Arial"/>
              </a:rPr>
              <a:t> </a:t>
            </a:r>
            <a:r>
              <a:rPr lang="en-US" sz="1000" i="1" dirty="0" err="1">
                <a:solidFill>
                  <a:srgbClr val="2C2A29"/>
                </a:solidFill>
                <a:latin typeface="Arial"/>
              </a:rPr>
              <a:t>Cibulskis</a:t>
            </a:r>
            <a:r>
              <a:rPr lang="en-US" sz="1000" i="1" dirty="0">
                <a:solidFill>
                  <a:srgbClr val="2C2A29"/>
                </a:solidFill>
                <a:latin typeface="Arial"/>
              </a:rPr>
              <a:t> et al. Nature Biotechnology  (2013)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Examples of Mutation Callers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70290" y="4424459"/>
            <a:ext cx="25182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 err="1">
                <a:solidFill>
                  <a:srgbClr val="2C2A29"/>
                </a:solidFill>
                <a:latin typeface="Arial"/>
              </a:rPr>
              <a:t>Koboldt</a:t>
            </a:r>
            <a:r>
              <a:rPr lang="en-US" sz="1000" i="1" dirty="0">
                <a:solidFill>
                  <a:srgbClr val="2C2A29"/>
                </a:solidFill>
                <a:latin typeface="Arial"/>
              </a:rPr>
              <a:t> et al. Genome Research (2012).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03" y="2139244"/>
            <a:ext cx="2401051" cy="2088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33732" y="4418801"/>
            <a:ext cx="22627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>
                <a:solidFill>
                  <a:srgbClr val="2C2A29"/>
                </a:solidFill>
                <a:latin typeface="Arial"/>
              </a:rPr>
              <a:t>Larson et al. Bioinformatics (2011).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904" y="2768563"/>
            <a:ext cx="3056514" cy="9298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" y="4953000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a variety of computational pipelines that compute mutations from sequencing data.</a:t>
            </a:r>
          </a:p>
          <a:p>
            <a:r>
              <a:rPr lang="en-US" dirty="0"/>
              <a:t>Broader resources: Genome Analysis Toolkit (GATK), </a:t>
            </a:r>
            <a:r>
              <a:rPr lang="en-US" dirty="0" err="1"/>
              <a:t>GenomeSpace</a:t>
            </a:r>
            <a:r>
              <a:rPr lang="en-US" dirty="0"/>
              <a:t>, Galaxy, </a:t>
            </a:r>
            <a:r>
              <a:rPr lang="en-US" dirty="0" err="1"/>
              <a:t>KnowEng</a:t>
            </a:r>
            <a:r>
              <a:rPr lang="en-US" dirty="0"/>
              <a:t>, et al.</a:t>
            </a:r>
          </a:p>
        </p:txBody>
      </p:sp>
    </p:spTree>
    <p:extLst>
      <p:ext uri="{BB962C8B-B14F-4D97-AF65-F5344CB8AC3E}">
        <p14:creationId xmlns:p14="http://schemas.microsoft.com/office/powerpoint/2010/main" val="36983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14600" y="2209800"/>
            <a:ext cx="64008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”Nothing in biology makes sense, except in the light of evolution.</a:t>
            </a:r>
          </a:p>
          <a:p>
            <a:pPr eaLnBrk="1" hangingPunct="1"/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Without that light it becomes a pile of sundry facts - some of them interesting or curious but making no meaningful picture as a whole”</a:t>
            </a: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                                          </a:t>
            </a: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			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6" y="2209800"/>
            <a:ext cx="173550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852988" y="4267200"/>
            <a:ext cx="368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-Theodosius </a:t>
            </a:r>
            <a:r>
              <a:rPr lang="en-US" dirty="0" err="1">
                <a:solidFill>
                  <a:schemeClr val="tx1"/>
                </a:solidFill>
              </a:rPr>
              <a:t>Dobzhansky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3214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Variant Call Format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6934200" cy="2918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51816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Polymorphism data is stored in VCF files.</a:t>
            </a:r>
          </a:p>
        </p:txBody>
      </p:sp>
    </p:spTree>
    <p:extLst>
      <p:ext uri="{BB962C8B-B14F-4D97-AF65-F5344CB8AC3E}">
        <p14:creationId xmlns:p14="http://schemas.microsoft.com/office/powerpoint/2010/main" val="17162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2195" y="274639"/>
            <a:ext cx="8144309" cy="1143000"/>
          </a:xfrm>
        </p:spPr>
        <p:txBody>
          <a:bodyPr/>
          <a:lstStyle/>
          <a:p>
            <a:r>
              <a:rPr lang="en-US" sz="3200" dirty="0"/>
              <a:t>Example mutation calling pipeline in graphical workflow</a:t>
            </a:r>
          </a:p>
        </p:txBody>
      </p:sp>
      <p:pic>
        <p:nvPicPr>
          <p:cNvPr id="10" name="Content Placeholder 3" descr="Screen Shot 2016-04-14 at 8.45.45 A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>
            <a:fillRect/>
          </a:stretch>
        </p:blipFill>
        <p:spPr>
          <a:xfrm>
            <a:off x="685800" y="1633693"/>
            <a:ext cx="8153400" cy="45259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0600" y="594360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Seven Bridges Genomics</a:t>
            </a:r>
          </a:p>
        </p:txBody>
      </p:sp>
    </p:spTree>
    <p:extLst>
      <p:ext uri="{BB962C8B-B14F-4D97-AF65-F5344CB8AC3E}">
        <p14:creationId xmlns:p14="http://schemas.microsoft.com/office/powerpoint/2010/main" val="252892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82775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mutation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23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41442" y="1600201"/>
            <a:ext cx="7211957" cy="4525963"/>
          </a:xfrm>
        </p:spPr>
        <p:txBody>
          <a:bodyPr/>
          <a:lstStyle/>
          <a:p>
            <a:pPr marL="0" indent="0">
              <a:buNone/>
            </a:pPr>
            <a:r>
              <a:rPr lang="is-IS" sz="1800" dirty="0"/>
              <a:t>Download file “cancer driver data.xls” on Canvas website.</a:t>
            </a:r>
          </a:p>
          <a:p>
            <a:pPr marL="0" indent="0">
              <a:buNone/>
            </a:pPr>
            <a:r>
              <a:rPr lang="is-IS" sz="1800" dirty="0"/>
              <a:t>These are mutation data from 3 tumors (ME050, ME100L, ME024) of the same type, and they share a common driver mutation. Try to identify the common driver. </a:t>
            </a:r>
          </a:p>
          <a:p>
            <a:pPr marL="0" indent="0">
              <a:buNone/>
            </a:pPr>
            <a:r>
              <a:rPr lang="is-IS" sz="1800" dirty="0">
                <a:solidFill>
                  <a:schemeClr val="tx1"/>
                </a:solidFill>
              </a:rPr>
              <a:t>Don’t look up this reference until you have attempted to identify the driver. Nature 485, 502–506 (24 May 2012) doi:10.1038/nature11071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mutation exercise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24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41442" y="1600201"/>
            <a:ext cx="721195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Copy the column </a:t>
            </a:r>
            <a:r>
              <a:rPr lang="en-US" sz="1800" b="1" dirty="0" err="1">
                <a:solidFill>
                  <a:schemeClr val="tx1"/>
                </a:solidFill>
              </a:rPr>
              <a:t>Protein_Change</a:t>
            </a:r>
            <a:r>
              <a:rPr lang="en-US" sz="1800" dirty="0">
                <a:solidFill>
                  <a:schemeClr val="tx1"/>
                </a:solidFill>
              </a:rPr>
              <a:t> to a text file named </a:t>
            </a:r>
            <a:r>
              <a:rPr lang="en-US" sz="1800" dirty="0" err="1">
                <a:solidFill>
                  <a:schemeClr val="tx1"/>
                </a:solidFill>
              </a:rPr>
              <a:t>test.txt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Open 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Read the file into R: data=</a:t>
            </a:r>
            <a:r>
              <a:rPr lang="en-US" sz="1800" dirty="0" err="1">
                <a:solidFill>
                  <a:schemeClr val="tx1"/>
                </a:solidFill>
              </a:rPr>
              <a:t>read.csv</a:t>
            </a:r>
            <a:r>
              <a:rPr lang="en-US" sz="1800" dirty="0">
                <a:solidFill>
                  <a:schemeClr val="tx1"/>
                </a:solidFill>
              </a:rPr>
              <a:t>(“</a:t>
            </a:r>
            <a:r>
              <a:rPr lang="en-US" sz="1800" dirty="0" err="1">
                <a:solidFill>
                  <a:schemeClr val="tx1"/>
                </a:solidFill>
              </a:rPr>
              <a:t>test.txt</a:t>
            </a:r>
            <a:r>
              <a:rPr lang="en-US" sz="1800" dirty="0">
                <a:solidFill>
                  <a:schemeClr val="tx1"/>
                </a:solidFill>
              </a:rPr>
              <a:t>”)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Find mutations that appear repeatedly: sort(table(data))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3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TCGA cancer exercises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25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828800"/>
            <a:ext cx="7848600" cy="4525963"/>
          </a:xfrm>
        </p:spPr>
        <p:txBody>
          <a:bodyPr/>
          <a:lstStyle/>
          <a:p>
            <a:pPr marL="0" indent="0">
              <a:buNone/>
            </a:pPr>
            <a:r>
              <a:rPr lang="is-IS" sz="1800" dirty="0"/>
              <a:t>Go to </a:t>
            </a:r>
            <a:r>
              <a:rPr lang="en-US" sz="1800" dirty="0">
                <a:hlinkClick r:id="rId2"/>
              </a:rPr>
              <a:t>http://www.cbioportal.org/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Verify the mutation from the prior example by analyzing the Melanoma Broad/Dana Farber, Nature 2012 dataset. View the mutations in this set by going to the Data Sets tab in </a:t>
            </a:r>
            <a:r>
              <a:rPr lang="en-US" sz="1800" dirty="0" err="1"/>
              <a:t>cBioPortal</a:t>
            </a:r>
            <a:r>
              <a:rPr lang="en-US" sz="1800" dirty="0"/>
              <a:t> and selecting this set.</a:t>
            </a:r>
          </a:p>
          <a:p>
            <a:pPr marL="0" indent="0">
              <a:buNone/>
            </a:pPr>
            <a:r>
              <a:rPr lang="en-US" sz="1800" dirty="0"/>
              <a:t>What are the 4 most commonly mutated genes in this dataset? </a:t>
            </a:r>
          </a:p>
          <a:p>
            <a:pPr marL="0" indent="0">
              <a:buNone/>
            </a:pPr>
            <a:r>
              <a:rPr lang="en-US" sz="1800" dirty="0"/>
              <a:t>Why do you think the top 3 genes are more commonly mutated than the one you found in the Driver Mutation exercise? Useful link: </a:t>
            </a:r>
            <a:r>
              <a:rPr lang="en-US" sz="1800" dirty="0" err="1"/>
              <a:t>Ensembl.http</a:t>
            </a:r>
            <a:r>
              <a:rPr lang="en-US" sz="1800" dirty="0"/>
              <a:t>://</a:t>
            </a:r>
            <a:r>
              <a:rPr lang="en-US" sz="1800" dirty="0" err="1"/>
              <a:t>www.ensembl.org</a:t>
            </a:r>
            <a:r>
              <a:rPr lang="en-US" sz="1800" dirty="0"/>
              <a:t>/</a:t>
            </a:r>
            <a:r>
              <a:rPr lang="en-US" sz="1800" dirty="0" err="1"/>
              <a:t>Homo_sapiens</a:t>
            </a:r>
            <a:r>
              <a:rPr lang="en-US" sz="1800" dirty="0"/>
              <a:t>/Info/Index</a:t>
            </a:r>
          </a:p>
          <a:p>
            <a:pPr marL="0" indent="0">
              <a:buNone/>
            </a:pPr>
            <a:r>
              <a:rPr lang="en-US" sz="1800" dirty="0"/>
              <a:t>What is the most commonly mutated gene in breast cancer? What is the typical diagnosis age? Use data from the Breast Invasive Carcinoma project. 1002 cases (TCGA Cell 2015).  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024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2195" y="274639"/>
            <a:ext cx="8144309" cy="1143000"/>
          </a:xfrm>
        </p:spPr>
        <p:txBody>
          <a:bodyPr/>
          <a:lstStyle/>
          <a:p>
            <a:r>
              <a:rPr lang="en-US" sz="3200" dirty="0"/>
              <a:t>Example pipeline exercise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153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Identify and validate coding variants from </a:t>
            </a:r>
            <a:r>
              <a:rPr lang="en-US" b="1" dirty="0" err="1"/>
              <a:t>exome</a:t>
            </a:r>
            <a:r>
              <a:rPr lang="en-US" b="1" dirty="0"/>
              <a:t> sequencing data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http://recipes.genomespace.org/view/17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good example for mutation calling using the program </a:t>
            </a:r>
            <a:r>
              <a:rPr lang="en-US" dirty="0" err="1"/>
              <a:t>FreeBayes</a:t>
            </a:r>
            <a:r>
              <a:rPr lang="en-US" dirty="0"/>
              <a:t> and data publicly available on </a:t>
            </a:r>
            <a:r>
              <a:rPr lang="en-US" dirty="0" err="1"/>
              <a:t>GenomeSpace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won’t execute this in class because data transfer and compute times are too long. This would be a good homework assignment for students.</a:t>
            </a:r>
          </a:p>
        </p:txBody>
      </p:sp>
    </p:spTree>
    <p:extLst>
      <p:ext uri="{BB962C8B-B14F-4D97-AF65-F5344CB8AC3E}">
        <p14:creationId xmlns:p14="http://schemas.microsoft.com/office/powerpoint/2010/main" val="366707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</p:txBody>
      </p:sp>
      <p:pic>
        <p:nvPicPr>
          <p:cNvPr id="8" name="Picture 6" descr="vertphylo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7" y="1676400"/>
            <a:ext cx="4572000" cy="364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32297" y="2514600"/>
            <a:ext cx="13716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16970" y="5410200"/>
            <a:ext cx="74491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Arial"/>
                <a:cs typeface="Arial"/>
              </a:rPr>
              <a:t>How should different species be understood? If they are related, then in what way?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74697" y="274639"/>
            <a:ext cx="84455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Classification as a motivation for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101784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Lucida Sans Unico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12103" cy="1143000"/>
          </a:xfrm>
        </p:spPr>
        <p:txBody>
          <a:bodyPr/>
          <a:lstStyle/>
          <a:p>
            <a:r>
              <a:rPr lang="en-US" dirty="0"/>
              <a:t>Pre-genomic classification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2635579" cy="17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" y="1828800"/>
            <a:ext cx="563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● </a:t>
            </a:r>
            <a:r>
              <a:rPr lang="en-US" b="1" dirty="0"/>
              <a:t>Hierarchical </a:t>
            </a:r>
            <a:r>
              <a:rPr lang="en-US" b="1" dirty="0">
                <a:solidFill>
                  <a:schemeClr val="tx1"/>
                </a:solidFill>
              </a:rPr>
              <a:t>classification </a:t>
            </a:r>
          </a:p>
          <a:p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 err="1">
                <a:solidFill>
                  <a:schemeClr val="tx1"/>
                </a:solidFill>
              </a:rPr>
              <a:t>Carolus</a:t>
            </a:r>
            <a:r>
              <a:rPr lang="en-US" b="1" dirty="0">
                <a:solidFill>
                  <a:schemeClr val="tx1"/>
                </a:solidFill>
              </a:rPr>
              <a:t> Linnaeus, 1707-1778)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79" y="4572000"/>
            <a:ext cx="213360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1295400" y="2895600"/>
            <a:ext cx="4298621" cy="914400"/>
            <a:chOff x="528" y="1920"/>
            <a:chExt cx="3792" cy="672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84" y="2256"/>
              <a:ext cx="1536" cy="336"/>
              <a:chOff x="1536" y="2016"/>
              <a:chExt cx="1536" cy="336"/>
            </a:xfrm>
          </p:grpSpPr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 flipH="1">
                <a:off x="1536" y="2016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>
                <a:off x="2304" y="2016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528" y="2256"/>
              <a:ext cx="1536" cy="336"/>
              <a:chOff x="576" y="2208"/>
              <a:chExt cx="1536" cy="336"/>
            </a:xfrm>
          </p:grpSpPr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H="1">
                <a:off x="576" y="2208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1344" y="2208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1296" y="192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48" y="1920"/>
              <a:ext cx="110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1979" y="4419600"/>
            <a:ext cx="52578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●</a:t>
            </a:r>
            <a:r>
              <a:rPr lang="en-GB"/>
              <a:t> </a:t>
            </a:r>
            <a:r>
              <a:rPr lang="en-GB" b="1">
                <a:solidFill>
                  <a:schemeClr val="tx1"/>
                </a:solidFill>
              </a:rPr>
              <a:t>Binomial nomenclature</a:t>
            </a:r>
          </a:p>
          <a:p>
            <a:r>
              <a:rPr lang="en-GB" u="sng">
                <a:solidFill>
                  <a:schemeClr val="tx1"/>
                </a:solidFill>
              </a:rPr>
              <a:t>Name Pre-Linnaeus</a:t>
            </a:r>
            <a:r>
              <a:rPr lang="en-GB">
                <a:solidFill>
                  <a:schemeClr val="tx1"/>
                </a:solidFill>
              </a:rPr>
              <a:t>: Apis pubescens thorace subgriseo abdomine fusco pedibus posticis glabris utrinque margine ciliatis.</a:t>
            </a:r>
          </a:p>
          <a:p>
            <a:r>
              <a:rPr lang="en-GB" u="sng">
                <a:solidFill>
                  <a:schemeClr val="tx1"/>
                </a:solidFill>
              </a:rPr>
              <a:t>Name Post-linnaeus</a:t>
            </a:r>
            <a:r>
              <a:rPr lang="en-GB">
                <a:solidFill>
                  <a:schemeClr val="tx1"/>
                </a:solidFill>
              </a:rPr>
              <a:t>: Apis mellifera.</a:t>
            </a:r>
          </a:p>
          <a:p>
            <a:pPr>
              <a:spcBef>
                <a:spcPct val="50000"/>
              </a:spcBef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9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80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Traditional classification based on </a:t>
            </a:r>
            <a:r>
              <a:rPr lang="en-US" i="1" dirty="0">
                <a:solidFill>
                  <a:schemeClr val="tx1"/>
                </a:solidFill>
              </a:rPr>
              <a:t>arbitrary</a:t>
            </a:r>
            <a:r>
              <a:rPr lang="en-US" dirty="0">
                <a:solidFill>
                  <a:schemeClr val="tx1"/>
                </a:solidFill>
              </a:rPr>
              <a:t> morphological characters.</a:t>
            </a:r>
          </a:p>
          <a:p>
            <a:r>
              <a:rPr lang="en-US" dirty="0">
                <a:solidFill>
                  <a:schemeClr val="tx1"/>
                </a:solidFill>
              </a:rPr>
              <a:t>Example: number and arrangement of </a:t>
            </a:r>
            <a:r>
              <a:rPr lang="en-US" dirty="0"/>
              <a:t>plant</a:t>
            </a:r>
            <a:r>
              <a:rPr lang="en-US" dirty="0">
                <a:solidFill>
                  <a:schemeClr val="tx1"/>
                </a:solidFill>
              </a:rPr>
              <a:t> reproductive organs.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i="1" dirty="0">
              <a:solidFill>
                <a:schemeClr val="tx1"/>
              </a:solidFill>
            </a:endParaRPr>
          </a:p>
          <a:p>
            <a:endParaRPr lang="en-US" b="1" i="1" dirty="0"/>
          </a:p>
          <a:p>
            <a:endParaRPr lang="en-US" b="1" i="1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Molecular sequence data is universal (A, C, G, T), digital (4 </a:t>
            </a:r>
            <a:r>
              <a:rPr lang="en-US" dirty="0" err="1"/>
              <a:t>nts</a:t>
            </a:r>
            <a:r>
              <a:rPr lang="en-US" dirty="0"/>
              <a:t>), and abundant (millions to billions of bases per genome)</a:t>
            </a:r>
          </a:p>
          <a:p>
            <a:endParaRPr lang="en-US" b="1" i="1" dirty="0">
              <a:solidFill>
                <a:schemeClr val="tx2"/>
              </a:solidFill>
            </a:endParaRPr>
          </a:p>
          <a:p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4263"/>
            <a:ext cx="2193925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362200"/>
            <a:ext cx="31242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Genomic characters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4926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Modern classification is based on sequence evolution</a:t>
            </a:r>
          </a:p>
        </p:txBody>
      </p:sp>
      <p:pic>
        <p:nvPicPr>
          <p:cNvPr id="6" name="Picture 2" descr="mammals_reconstr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1" y="1905001"/>
            <a:ext cx="8219019" cy="371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66800" y="5737225"/>
            <a:ext cx="75057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400" b="1">
                <a:solidFill>
                  <a:srgbClr val="000000"/>
                </a:solidFill>
                <a:latin typeface="Times New Roman" charset="0"/>
              </a:rPr>
              <a:t>Mathieu Blanchette et al. Genome Res. 2004; 14: 2412-2423</a:t>
            </a:r>
          </a:p>
        </p:txBody>
      </p:sp>
    </p:spTree>
    <p:extLst>
      <p:ext uri="{BB962C8B-B14F-4D97-AF65-F5344CB8AC3E}">
        <p14:creationId xmlns:p14="http://schemas.microsoft.com/office/powerpoint/2010/main" val="152133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Modern classification is based on sequence evolution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17688" cy="423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831986" y="4004041"/>
            <a:ext cx="1661778" cy="2260018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2600" y="5943600"/>
            <a:ext cx="59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PLOS:Computational</a:t>
            </a:r>
            <a:r>
              <a:rPr lang="en-US" sz="1600" dirty="0"/>
              <a:t> Biology, 2006, 2:1499</a:t>
            </a:r>
          </a:p>
        </p:txBody>
      </p:sp>
    </p:spTree>
    <p:extLst>
      <p:ext uri="{BB962C8B-B14F-4D97-AF65-F5344CB8AC3E}">
        <p14:creationId xmlns:p14="http://schemas.microsoft.com/office/powerpoint/2010/main" val="22805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Sequence Comparison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Cross-species analysis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Assemble genomes, 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Align regions of interest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Count differences across species</a:t>
            </a:r>
          </a:p>
          <a:p>
            <a:endParaRPr lang="en-US" sz="3000" dirty="0"/>
          </a:p>
          <a:p>
            <a:r>
              <a:rPr lang="en-US" sz="3000" b="1" dirty="0" err="1"/>
              <a:t>Intraspecies</a:t>
            </a:r>
            <a:r>
              <a:rPr lang="en-US" sz="3000" b="1" dirty="0"/>
              <a:t> analysis</a:t>
            </a:r>
          </a:p>
          <a:p>
            <a:pPr marL="514350" indent="-514350">
              <a:buAutoNum type="arabicParenR"/>
            </a:pPr>
            <a:r>
              <a:rPr lang="en-US" sz="2400" dirty="0"/>
              <a:t>Align reads to reference, </a:t>
            </a:r>
          </a:p>
          <a:p>
            <a:pPr marL="514350" indent="-514350">
              <a:buAutoNum type="arabicParenR"/>
            </a:pPr>
            <a:r>
              <a:rPr lang="en-US" sz="2400" dirty="0"/>
              <a:t>Count differences to reference</a:t>
            </a:r>
          </a:p>
          <a:p>
            <a:r>
              <a:rPr lang="en-US" sz="2400" dirty="0"/>
              <a:t>To compare samples, repeat steps (1) and (2) for each sample.</a:t>
            </a:r>
          </a:p>
          <a:p>
            <a:endParaRPr lang="en-US" sz="3000" b="1" i="1" dirty="0">
              <a:solidFill>
                <a:schemeClr val="tx2"/>
              </a:solidFill>
            </a:endParaRP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000" b="1" dirty="0"/>
              <a:t>Sequence comparison leads naturally to topics on:</a:t>
            </a:r>
          </a:p>
          <a:p>
            <a:endParaRPr lang="en-US" sz="3000" dirty="0"/>
          </a:p>
          <a:p>
            <a:r>
              <a:rPr lang="en-US" sz="3000" dirty="0" err="1"/>
              <a:t>Phylogenetics</a:t>
            </a:r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Evolutionary analysis from high-throughput sequencing data</a:t>
            </a:r>
          </a:p>
          <a:p>
            <a:endParaRPr lang="en-US" sz="3000" i="1" dirty="0">
              <a:solidFill>
                <a:schemeClr val="tx2"/>
              </a:solidFill>
            </a:endParaRPr>
          </a:p>
          <a:p>
            <a:r>
              <a:rPr lang="en-US" sz="3000" dirty="0">
                <a:solidFill>
                  <a:schemeClr val="tx2"/>
                </a:solidFill>
              </a:rPr>
              <a:t>Computational methods</a:t>
            </a: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3506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huang Retreat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uang AACR NCI Cloud Pilot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15819</TotalTime>
  <Words>910</Words>
  <Application>Microsoft Macintosh PowerPoint</Application>
  <PresentationFormat>On-screen Show (4:3)</PresentationFormat>
  <Paragraphs>135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ＭＳ Ｐゴシック</vt:lpstr>
      <vt:lpstr>StarSymbol</vt:lpstr>
      <vt:lpstr>Arial</vt:lpstr>
      <vt:lpstr>Calibri</vt:lpstr>
      <vt:lpstr>Comic Sans MS</vt:lpstr>
      <vt:lpstr>Courier New</vt:lpstr>
      <vt:lpstr>Lucida Sans Unicode</vt:lpstr>
      <vt:lpstr>Times New Roman</vt:lpstr>
      <vt:lpstr>Dark Blue Master</vt:lpstr>
      <vt:lpstr>Chuang Retreat</vt:lpstr>
      <vt:lpstr>1_Dark Blue Master</vt:lpstr>
      <vt:lpstr>Chuang AACR NCI Cloud Pilot</vt:lpstr>
      <vt:lpstr>Mutation and sequence analysis</vt:lpstr>
      <vt:lpstr>Mutations and Evolution</vt:lpstr>
      <vt:lpstr>PowerPoint Presentation</vt:lpstr>
      <vt:lpstr>Pre-genomic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Phylogenetics</vt:lpstr>
      <vt:lpstr>Evolutionary sequence analysis</vt:lpstr>
      <vt:lpstr>The 1000 Genomes Project</vt:lpstr>
      <vt:lpstr>Human population evolution</vt:lpstr>
      <vt:lpstr>The Cancer Genome Atlas</vt:lpstr>
      <vt:lpstr>Mutations in cancer</vt:lpstr>
      <vt:lpstr>Example: high-depth sequencing of multiple regions of eyelid skin </vt:lpstr>
      <vt:lpstr>Mutations are similar across normal skin and skin cancers</vt:lpstr>
      <vt:lpstr>Computational Methods</vt:lpstr>
      <vt:lpstr>Examples of Mutation Callers</vt:lpstr>
      <vt:lpstr>Variant Call Format files</vt:lpstr>
      <vt:lpstr>Example mutation calling pipeline in graphical workflow</vt:lpstr>
      <vt:lpstr>Exercises</vt:lpstr>
      <vt:lpstr>Driver mutation exercise</vt:lpstr>
      <vt:lpstr>Driver mutation exercise solution</vt:lpstr>
      <vt:lpstr>TCGA cancer exercises</vt:lpstr>
      <vt:lpstr>Example pipeline exercise</vt:lpstr>
    </vt:vector>
  </TitlesOfParts>
  <Company> 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Drug Selection</dc:title>
  <dc:creator>tiger</dc:creator>
  <cp:lastModifiedBy>Ada Zhan</cp:lastModifiedBy>
  <cp:revision>928</cp:revision>
  <dcterms:created xsi:type="dcterms:W3CDTF">2013-01-21T16:38:19Z</dcterms:created>
  <dcterms:modified xsi:type="dcterms:W3CDTF">2018-08-29T14:48:20Z</dcterms:modified>
</cp:coreProperties>
</file>